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1" r:id="rId5"/>
    <p:sldId id="259" r:id="rId6"/>
    <p:sldId id="258" r:id="rId7"/>
    <p:sldId id="260"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B8B8879-9CA9-4357-B381-7B4E14B7B83A}" type="datetimeFigureOut">
              <a:rPr lang="en-GB" smtClean="0"/>
              <a:t>04/06/2019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703055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8B8879-9CA9-4357-B381-7B4E14B7B83A}" type="datetimeFigureOut">
              <a:rPr lang="en-GB" smtClean="0"/>
              <a:t>04/06/2019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812442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8B8879-9CA9-4357-B381-7B4E14B7B83A}" type="datetimeFigureOut">
              <a:rPr lang="en-GB" smtClean="0"/>
              <a:t>04/06/2019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2332057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8B8879-9CA9-4357-B381-7B4E14B7B83A}" type="datetimeFigureOut">
              <a:rPr lang="en-GB" smtClean="0"/>
              <a:t>04/06/2019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9276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8B8879-9CA9-4357-B381-7B4E14B7B83A}" type="datetimeFigureOut">
              <a:rPr lang="en-GB" smtClean="0"/>
              <a:t>04/06/2019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3392449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B8B8879-9CA9-4357-B381-7B4E14B7B83A}" type="datetimeFigureOut">
              <a:rPr lang="en-GB" smtClean="0"/>
              <a:t>04/06/2019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844234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B8B8879-9CA9-4357-B381-7B4E14B7B83A}" type="datetimeFigureOut">
              <a:rPr lang="en-GB" smtClean="0"/>
              <a:t>04/06/2019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2246543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8B8879-9CA9-4357-B381-7B4E14B7B83A}" type="datetimeFigureOut">
              <a:rPr lang="en-GB" smtClean="0"/>
              <a:t>04/06/2019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255682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B8879-9CA9-4357-B381-7B4E14B7B83A}" type="datetimeFigureOut">
              <a:rPr lang="en-GB" smtClean="0"/>
              <a:t>04/06/2019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1580297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B8B8879-9CA9-4357-B381-7B4E14B7B83A}" type="datetimeFigureOut">
              <a:rPr lang="en-GB" smtClean="0"/>
              <a:t>04/06/2019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2021143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B8B8879-9CA9-4357-B381-7B4E14B7B83A}" type="datetimeFigureOut">
              <a:rPr lang="en-GB" smtClean="0"/>
              <a:t>04/06/2019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70D9BE-65A8-4395-B2D6-7B6093D29E58}" type="slidenum">
              <a:rPr lang="en-GB" smtClean="0"/>
              <a:t>‹#›</a:t>
            </a:fld>
            <a:endParaRPr lang="en-GB"/>
          </a:p>
        </p:txBody>
      </p:sp>
    </p:spTree>
    <p:extLst>
      <p:ext uri="{BB962C8B-B14F-4D97-AF65-F5344CB8AC3E}">
        <p14:creationId xmlns:p14="http://schemas.microsoft.com/office/powerpoint/2010/main" val="1354921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8B8879-9CA9-4357-B381-7B4E14B7B83A}" type="datetimeFigureOut">
              <a:rPr lang="en-GB" smtClean="0"/>
              <a:t>04/06/2019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0D9BE-65A8-4395-B2D6-7B6093D29E58}" type="slidenum">
              <a:rPr lang="en-GB" smtClean="0"/>
              <a:t>‹#›</a:t>
            </a:fld>
            <a:endParaRPr lang="en-GB"/>
          </a:p>
        </p:txBody>
      </p:sp>
    </p:spTree>
    <p:extLst>
      <p:ext uri="{BB962C8B-B14F-4D97-AF65-F5344CB8AC3E}">
        <p14:creationId xmlns:p14="http://schemas.microsoft.com/office/powerpoint/2010/main" val="411015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inyurl.com/OAParentEng" TargetMode="External"/><Relationship Id="rId2" Type="http://schemas.openxmlformats.org/officeDocument/2006/relationships/hyperlink" Target="https://exceedacademiestrust.co.uk/pes/" TargetMode="External"/><Relationship Id="rId1" Type="http://schemas.openxmlformats.org/officeDocument/2006/relationships/slideLayout" Target="../slideLayouts/slideLayout2.xml"/><Relationship Id="rId5" Type="http://schemas.openxmlformats.org/officeDocument/2006/relationships/hyperlink" Target="https://www.eventbrite.co.uk/e/research-roadshow-working-with-parents-to-support-childrens-learning-tickets-62197183450" TargetMode="External"/><Relationship Id="rId4" Type="http://schemas.openxmlformats.org/officeDocument/2006/relationships/hyperlink" Target="https://educationendowmentfoundation.org.uk/news/new-guidance-for-schools-on-engaging-parent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Parental engagement survey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0914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task</a:t>
            </a:r>
            <a:endParaRPr lang="en-GB" dirty="0"/>
          </a:p>
        </p:txBody>
      </p:sp>
      <p:sp>
        <p:nvSpPr>
          <p:cNvPr id="3" name="Content Placeholder 2"/>
          <p:cNvSpPr>
            <a:spLocks noGrp="1"/>
          </p:cNvSpPr>
          <p:nvPr>
            <p:ph idx="1"/>
          </p:nvPr>
        </p:nvSpPr>
        <p:spPr/>
        <p:txBody>
          <a:bodyPr>
            <a:normAutofit fontScale="92500" lnSpcReduction="20000"/>
          </a:bodyPr>
          <a:lstStyle/>
          <a:p>
            <a:r>
              <a:rPr lang="en-US" dirty="0"/>
              <a:t>The Opportunity Area is seeking </a:t>
            </a:r>
            <a:r>
              <a:rPr lang="en-US" dirty="0" smtClean="0"/>
              <a:t>to </a:t>
            </a:r>
            <a:r>
              <a:rPr lang="en-US" dirty="0"/>
              <a:t>undertake an </a:t>
            </a:r>
            <a:r>
              <a:rPr lang="en-US" dirty="0" smtClean="0"/>
              <a:t>extensive survey </a:t>
            </a:r>
            <a:r>
              <a:rPr lang="en-US" dirty="0"/>
              <a:t>to gather baseline information of all 160 primary schools (including the </a:t>
            </a:r>
            <a:r>
              <a:rPr lang="en-US" dirty="0" smtClean="0"/>
              <a:t>primary phases </a:t>
            </a:r>
            <a:r>
              <a:rPr lang="en-US" dirty="0"/>
              <a:t>of 4 all through schools) </a:t>
            </a:r>
            <a:r>
              <a:rPr lang="en-US" dirty="0" smtClean="0"/>
              <a:t>and 6 nursery schools across </a:t>
            </a:r>
            <a:r>
              <a:rPr lang="en-US" dirty="0"/>
              <a:t>the Bradford district, focusing on </a:t>
            </a:r>
            <a:r>
              <a:rPr lang="en-US" dirty="0" smtClean="0"/>
              <a:t>parental </a:t>
            </a:r>
            <a:r>
              <a:rPr lang="en-GB" dirty="0" smtClean="0"/>
              <a:t>engagement </a:t>
            </a:r>
            <a:r>
              <a:rPr lang="en-GB" dirty="0"/>
              <a:t>practice within school.</a:t>
            </a:r>
          </a:p>
          <a:p>
            <a:r>
              <a:rPr lang="en-US" dirty="0"/>
              <a:t>The independent survey is vital to understanding the depth and breath of </a:t>
            </a:r>
            <a:r>
              <a:rPr lang="en-US" dirty="0" smtClean="0"/>
              <a:t>parental engagement </a:t>
            </a:r>
            <a:r>
              <a:rPr lang="en-US" dirty="0"/>
              <a:t>practice across all Bradford Primary Schools. The survey will need to </a:t>
            </a:r>
            <a:r>
              <a:rPr lang="en-US" dirty="0" smtClean="0"/>
              <a:t>gather data </a:t>
            </a:r>
            <a:r>
              <a:rPr lang="en-US" dirty="0"/>
              <a:t>on both </a:t>
            </a:r>
            <a:r>
              <a:rPr lang="en-US" i="1" dirty="0"/>
              <a:t>how engaged parents are across Bradford </a:t>
            </a:r>
            <a:r>
              <a:rPr lang="en-US" dirty="0"/>
              <a:t>and </a:t>
            </a:r>
            <a:r>
              <a:rPr lang="en-US" i="1" dirty="0"/>
              <a:t>how engaged schools are </a:t>
            </a:r>
            <a:r>
              <a:rPr lang="en-US" i="1" dirty="0" smtClean="0"/>
              <a:t>with best </a:t>
            </a:r>
            <a:r>
              <a:rPr lang="en-US" i="1" dirty="0"/>
              <a:t>practice</a:t>
            </a:r>
            <a:r>
              <a:rPr lang="en-US" dirty="0"/>
              <a:t>. The survey results will then provide identifiable parental </a:t>
            </a:r>
            <a:r>
              <a:rPr lang="en-US" dirty="0" smtClean="0"/>
              <a:t>engagement ‘hotspots</a:t>
            </a:r>
            <a:r>
              <a:rPr lang="en-US" dirty="0"/>
              <a:t>’ (schools demonstrating good parental engagement practice) and ‘</a:t>
            </a:r>
            <a:r>
              <a:rPr lang="en-US" dirty="0" err="1"/>
              <a:t>coldspots</a:t>
            </a:r>
            <a:r>
              <a:rPr lang="en-US" dirty="0" smtClean="0"/>
              <a:t>’ (</a:t>
            </a:r>
            <a:r>
              <a:rPr lang="en-US" dirty="0"/>
              <a:t>schools which require further support on their parental engagement practice</a:t>
            </a:r>
            <a:r>
              <a:rPr lang="en-US" dirty="0" smtClean="0"/>
              <a:t>).</a:t>
            </a:r>
          </a:p>
          <a:p>
            <a:r>
              <a:rPr lang="en-US" dirty="0" smtClean="0"/>
              <a:t>Exceed Teaching Schools applied in April via </a:t>
            </a:r>
            <a:r>
              <a:rPr lang="en-US" dirty="0" err="1" smtClean="0"/>
              <a:t>Proactis</a:t>
            </a:r>
            <a:r>
              <a:rPr lang="en-US" dirty="0" smtClean="0"/>
              <a:t> as part of a competitive process for this commission and were successful.</a:t>
            </a:r>
            <a:endParaRPr lang="en-GB" dirty="0"/>
          </a:p>
        </p:txBody>
      </p:sp>
    </p:spTree>
    <p:extLst>
      <p:ext uri="{BB962C8B-B14F-4D97-AF65-F5344CB8AC3E}">
        <p14:creationId xmlns:p14="http://schemas.microsoft.com/office/powerpoint/2010/main" val="107651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survey</a:t>
            </a:r>
            <a:endParaRPr lang="en-GB" dirty="0"/>
          </a:p>
        </p:txBody>
      </p:sp>
      <p:sp>
        <p:nvSpPr>
          <p:cNvPr id="3" name="Content Placeholder 2"/>
          <p:cNvSpPr>
            <a:spLocks noGrp="1"/>
          </p:cNvSpPr>
          <p:nvPr>
            <p:ph idx="1"/>
          </p:nvPr>
        </p:nvSpPr>
        <p:spPr/>
        <p:txBody>
          <a:bodyPr/>
          <a:lstStyle/>
          <a:p>
            <a:r>
              <a:rPr lang="en-GB" dirty="0" smtClean="0"/>
              <a:t>About 20 question</a:t>
            </a:r>
          </a:p>
          <a:p>
            <a:r>
              <a:rPr lang="en-GB" dirty="0" smtClean="0"/>
              <a:t>15-20 minutes to complete</a:t>
            </a:r>
          </a:p>
          <a:p>
            <a:r>
              <a:rPr lang="en-GB" dirty="0" smtClean="0"/>
              <a:t>Headteacher with support of others, e.g. Parent Support Worker</a:t>
            </a:r>
          </a:p>
          <a:p>
            <a:r>
              <a:rPr lang="en-GB" dirty="0" smtClean="0"/>
              <a:t>Supports self-evaluation</a:t>
            </a:r>
          </a:p>
          <a:p>
            <a:r>
              <a:rPr lang="en-GB" dirty="0" smtClean="0"/>
              <a:t>Identifies effective practice (top 10 schools)</a:t>
            </a:r>
          </a:p>
          <a:p>
            <a:r>
              <a:rPr lang="en-GB" dirty="0" smtClean="0"/>
              <a:t>Geographical analysis through mapping survey outcomes</a:t>
            </a:r>
          </a:p>
          <a:p>
            <a:r>
              <a:rPr lang="en-GB" dirty="0" smtClean="0"/>
              <a:t>Multiple choice, with optional longer responses to allow for elaboration</a:t>
            </a:r>
            <a:endParaRPr lang="en-GB" dirty="0"/>
          </a:p>
        </p:txBody>
      </p:sp>
    </p:spTree>
    <p:extLst>
      <p:ext uri="{BB962C8B-B14F-4D97-AF65-F5344CB8AC3E}">
        <p14:creationId xmlns:p14="http://schemas.microsoft.com/office/powerpoint/2010/main" val="722766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Caution</a:t>
            </a:r>
            <a:endParaRPr lang="en-GB" dirty="0"/>
          </a:p>
        </p:txBody>
      </p:sp>
      <p:sp>
        <p:nvSpPr>
          <p:cNvPr id="3" name="Content Placeholder 2"/>
          <p:cNvSpPr>
            <a:spLocks noGrp="1"/>
          </p:cNvSpPr>
          <p:nvPr>
            <p:ph idx="1"/>
          </p:nvPr>
        </p:nvSpPr>
        <p:spPr/>
        <p:txBody>
          <a:bodyPr/>
          <a:lstStyle/>
          <a:p>
            <a:r>
              <a:rPr lang="en-US" dirty="0" smtClean="0"/>
              <a:t>The </a:t>
            </a:r>
            <a:r>
              <a:rPr lang="en-US" dirty="0"/>
              <a:t>EEF acknowledge that there is not enough good evidence about what practice best improves parental engagement. The content of this survey is not intended to highlight what schools should be doing, rather helping them to self-evaluate and consider if there are ways to enhance what schools are currently doing. Each school has a unique context and needs</a:t>
            </a:r>
            <a:r>
              <a:rPr lang="en-US" dirty="0" smtClean="0"/>
              <a:t>.</a:t>
            </a:r>
          </a:p>
          <a:p>
            <a:r>
              <a:rPr lang="en-US" dirty="0" smtClean="0"/>
              <a:t>The Opportunity Area will invest further during 2019-20 to support schools in Bradford to develop parental engagement.</a:t>
            </a:r>
          </a:p>
          <a:p>
            <a:r>
              <a:rPr lang="en-US" dirty="0" smtClean="0"/>
              <a:t>The outcomes of this survey will inform the next steps.</a:t>
            </a:r>
            <a:endParaRPr lang="en-GB" dirty="0"/>
          </a:p>
        </p:txBody>
      </p:sp>
    </p:spTree>
    <p:extLst>
      <p:ext uri="{BB962C8B-B14F-4D97-AF65-F5344CB8AC3E}">
        <p14:creationId xmlns:p14="http://schemas.microsoft.com/office/powerpoint/2010/main" val="2403359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survey</a:t>
            </a:r>
            <a:endParaRPr lang="en-GB" dirty="0"/>
          </a:p>
        </p:txBody>
      </p:sp>
      <p:sp>
        <p:nvSpPr>
          <p:cNvPr id="3" name="Content Placeholder 2"/>
          <p:cNvSpPr>
            <a:spLocks noGrp="1"/>
          </p:cNvSpPr>
          <p:nvPr>
            <p:ph idx="1"/>
          </p:nvPr>
        </p:nvSpPr>
        <p:spPr/>
        <p:txBody>
          <a:bodyPr/>
          <a:lstStyle/>
          <a:p>
            <a:r>
              <a:rPr lang="en-GB" dirty="0" smtClean="0"/>
              <a:t>7 administrative questions, e.g. school name, postcode</a:t>
            </a:r>
          </a:p>
          <a:p>
            <a:r>
              <a:rPr lang="en-GB" dirty="0" smtClean="0"/>
              <a:t>6 sections</a:t>
            </a:r>
          </a:p>
          <a:p>
            <a:r>
              <a:rPr lang="en-GB" dirty="0" smtClean="0"/>
              <a:t>Total of 17 questions</a:t>
            </a:r>
          </a:p>
          <a:p>
            <a:endParaRPr lang="en-GB" dirty="0"/>
          </a:p>
          <a:p>
            <a:r>
              <a:rPr lang="en-GB" dirty="0" smtClean="0"/>
              <a:t>Questions based on EEF guidance report ‘</a:t>
            </a:r>
            <a:r>
              <a:rPr lang="en-GB" i="1" dirty="0" smtClean="0"/>
              <a:t>Working with parents to support children’s learning</a:t>
            </a:r>
            <a:r>
              <a:rPr lang="en-GB" dirty="0" smtClean="0"/>
              <a:t>’ plus section on Bradford Education Covenant</a:t>
            </a:r>
            <a:endParaRPr lang="en-GB" dirty="0"/>
          </a:p>
        </p:txBody>
      </p:sp>
    </p:spTree>
    <p:extLst>
      <p:ext uri="{BB962C8B-B14F-4D97-AF65-F5344CB8AC3E}">
        <p14:creationId xmlns:p14="http://schemas.microsoft.com/office/powerpoint/2010/main" val="316315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Scaled responses</a:t>
            </a:r>
            <a:endParaRPr lang="en-GB" dirty="0"/>
          </a:p>
        </p:txBody>
      </p:sp>
      <p:sp>
        <p:nvSpPr>
          <p:cNvPr id="3" name="Content Placeholder 2"/>
          <p:cNvSpPr>
            <a:spLocks noGrp="1"/>
          </p:cNvSpPr>
          <p:nvPr>
            <p:ph idx="1"/>
          </p:nvPr>
        </p:nvSpPr>
        <p:spPr/>
        <p:txBody>
          <a:bodyPr>
            <a:normAutofit fontScale="85000" lnSpcReduction="20000"/>
          </a:bodyPr>
          <a:lstStyle/>
          <a:p>
            <a:pPr lvl="0"/>
            <a:r>
              <a:rPr lang="en-US" b="1" dirty="0"/>
              <a:t>Not yet undertaken:</a:t>
            </a:r>
            <a:r>
              <a:rPr lang="en-US" dirty="0"/>
              <a:t> My school has not yet developed this aspect of our provision.</a:t>
            </a:r>
            <a:endParaRPr lang="en-GB" dirty="0"/>
          </a:p>
          <a:p>
            <a:pPr lvl="0"/>
            <a:r>
              <a:rPr lang="en-US" b="1" dirty="0"/>
              <a:t>Beginning: </a:t>
            </a:r>
            <a:r>
              <a:rPr lang="en-US" dirty="0"/>
              <a:t>My school has taken its first steps in developing this aspect of our first provision.</a:t>
            </a:r>
            <a:endParaRPr lang="en-GB" dirty="0"/>
          </a:p>
          <a:p>
            <a:pPr lvl="0"/>
            <a:r>
              <a:rPr lang="en-US" b="1" dirty="0"/>
              <a:t>Developing:</a:t>
            </a:r>
            <a:r>
              <a:rPr lang="en-US" dirty="0"/>
              <a:t> My school has invested time and/or resources to this aspect of our provision, but we've not yet seen the full impact this.</a:t>
            </a:r>
            <a:endParaRPr lang="en-GB" dirty="0"/>
          </a:p>
          <a:p>
            <a:pPr lvl="0"/>
            <a:r>
              <a:rPr lang="en-US" b="1" dirty="0"/>
              <a:t>Embedded:</a:t>
            </a:r>
            <a:r>
              <a:rPr lang="en-US" dirty="0"/>
              <a:t> My school has invested time and/or resources to this aspect of our provision we've seen a positive impact on levels of parental engagement.</a:t>
            </a:r>
            <a:endParaRPr lang="en-GB" dirty="0"/>
          </a:p>
          <a:p>
            <a:pPr lvl="0"/>
            <a:r>
              <a:rPr lang="en-US" b="1" dirty="0"/>
              <a:t>Exemplary:</a:t>
            </a:r>
            <a:r>
              <a:rPr lang="en-US" dirty="0"/>
              <a:t> My school has had significant impact in engaging parents through this aspect of our provision and we could/do share our practice with other </a:t>
            </a:r>
            <a:r>
              <a:rPr lang="en-US" dirty="0" smtClean="0"/>
              <a:t>schools</a:t>
            </a:r>
          </a:p>
          <a:p>
            <a:pPr lvl="0"/>
            <a:endParaRPr lang="en-US" dirty="0"/>
          </a:p>
          <a:p>
            <a:pPr lvl="0"/>
            <a:r>
              <a:rPr lang="en-US" dirty="0" smtClean="0"/>
              <a:t>Weighted responses: Not yet undertaken = 0, Exemplary = 4</a:t>
            </a:r>
          </a:p>
          <a:p>
            <a:pPr lvl="0"/>
            <a:r>
              <a:rPr lang="en-US" dirty="0" smtClean="0"/>
              <a:t>Highest score by section and overall = suggests best practice locally</a:t>
            </a:r>
            <a:endParaRPr lang="en-GB" dirty="0"/>
          </a:p>
        </p:txBody>
      </p:sp>
    </p:spTree>
    <p:extLst>
      <p:ext uri="{BB962C8B-B14F-4D97-AF65-F5344CB8AC3E}">
        <p14:creationId xmlns:p14="http://schemas.microsoft.com/office/powerpoint/2010/main" val="2818129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Resources</a:t>
            </a:r>
            <a:endParaRPr lang="en-GB" dirty="0"/>
          </a:p>
        </p:txBody>
      </p:sp>
      <p:sp>
        <p:nvSpPr>
          <p:cNvPr id="3" name="Content Placeholder 2"/>
          <p:cNvSpPr>
            <a:spLocks noGrp="1"/>
          </p:cNvSpPr>
          <p:nvPr>
            <p:ph idx="1"/>
          </p:nvPr>
        </p:nvSpPr>
        <p:spPr/>
        <p:txBody>
          <a:bodyPr>
            <a:normAutofit fontScale="92500"/>
          </a:bodyPr>
          <a:lstStyle/>
          <a:p>
            <a:r>
              <a:rPr lang="en-US" dirty="0" smtClean="0"/>
              <a:t>Offline version of survey (Word): </a:t>
            </a:r>
            <a:r>
              <a:rPr lang="en-US" u="sng" dirty="0">
                <a:hlinkClick r:id="rId2"/>
              </a:rPr>
              <a:t>https://exceedacademiestrust.co.uk/pes</a:t>
            </a:r>
            <a:r>
              <a:rPr lang="en-US" u="sng" dirty="0" smtClean="0">
                <a:hlinkClick r:id="rId2"/>
              </a:rPr>
              <a:t>/</a:t>
            </a:r>
            <a:endParaRPr lang="en-US" u="sng" dirty="0" smtClean="0"/>
          </a:p>
          <a:p>
            <a:r>
              <a:rPr lang="en-US" dirty="0" smtClean="0"/>
              <a:t>Online survey: </a:t>
            </a:r>
            <a:r>
              <a:rPr lang="en-US" dirty="0" smtClean="0">
                <a:hlinkClick r:id="rId3"/>
              </a:rPr>
              <a:t>https://tinyurl.com/OAParentEng</a:t>
            </a:r>
            <a:r>
              <a:rPr lang="en-US" dirty="0" smtClean="0"/>
              <a:t> </a:t>
            </a:r>
          </a:p>
          <a:p>
            <a:r>
              <a:rPr lang="en-GB" dirty="0" smtClean="0"/>
              <a:t>Guidance report: </a:t>
            </a:r>
            <a:r>
              <a:rPr lang="en-US" u="sng" dirty="0" smtClean="0">
                <a:hlinkClick r:id="rId4"/>
              </a:rPr>
              <a:t>https://educationendowmentfoundation.org.uk/news/new-guidance-for-schools-on-engaging-parents/</a:t>
            </a:r>
            <a:endParaRPr lang="en-US" u="sng" dirty="0" smtClean="0"/>
          </a:p>
          <a:p>
            <a:endParaRPr lang="en-US" dirty="0"/>
          </a:p>
          <a:p>
            <a:r>
              <a:rPr lang="en-US" dirty="0" smtClean="0"/>
              <a:t>Bradford Research School event on parental engagement, 17</a:t>
            </a:r>
            <a:r>
              <a:rPr lang="en-US" baseline="30000" dirty="0" smtClean="0"/>
              <a:t>th</a:t>
            </a:r>
            <a:r>
              <a:rPr lang="en-US" dirty="0" smtClean="0"/>
              <a:t> June, 16:30-18:00: </a:t>
            </a:r>
            <a:r>
              <a:rPr lang="en-US" u="sng" dirty="0">
                <a:hlinkClick r:id="rId5"/>
              </a:rPr>
              <a:t>https://www.eventbrite.co.uk/e/research-roadshow-working-with-parents-to-support-childrens-learning-tickets-62197183450</a:t>
            </a:r>
            <a:endParaRPr lang="en-GB" dirty="0"/>
          </a:p>
        </p:txBody>
      </p:sp>
    </p:spTree>
    <p:extLst>
      <p:ext uri="{BB962C8B-B14F-4D97-AF65-F5344CB8AC3E}">
        <p14:creationId xmlns:p14="http://schemas.microsoft.com/office/powerpoint/2010/main" val="3220037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Completing the survey</a:t>
            </a:r>
            <a:endParaRPr lang="en-GB" dirty="0"/>
          </a:p>
        </p:txBody>
      </p:sp>
      <p:sp>
        <p:nvSpPr>
          <p:cNvPr id="3" name="Content Placeholder 2"/>
          <p:cNvSpPr>
            <a:spLocks noGrp="1"/>
          </p:cNvSpPr>
          <p:nvPr>
            <p:ph idx="1"/>
          </p:nvPr>
        </p:nvSpPr>
        <p:spPr/>
        <p:txBody>
          <a:bodyPr>
            <a:normAutofit fontScale="92500"/>
          </a:bodyPr>
          <a:lstStyle/>
          <a:p>
            <a:r>
              <a:rPr lang="en-US" b="1" dirty="0" smtClean="0"/>
              <a:t>Deadline for online survey submission: 17:00 on Monday 8th July 2019</a:t>
            </a:r>
          </a:p>
          <a:p>
            <a:r>
              <a:rPr lang="en-US" dirty="0" smtClean="0"/>
              <a:t>During June additional support is available from a local </a:t>
            </a:r>
            <a:r>
              <a:rPr lang="en-US" dirty="0" err="1" smtClean="0"/>
              <a:t>headteacher</a:t>
            </a:r>
            <a:r>
              <a:rPr lang="en-US" dirty="0" smtClean="0"/>
              <a:t> who will arrange a local briefing </a:t>
            </a:r>
            <a:r>
              <a:rPr lang="en-US" dirty="0" smtClean="0"/>
              <a:t>and telephone support for </a:t>
            </a:r>
            <a:r>
              <a:rPr lang="en-US" dirty="0" smtClean="0"/>
              <a:t>peer headteachers</a:t>
            </a:r>
          </a:p>
          <a:p>
            <a:r>
              <a:rPr lang="en-US" dirty="0" smtClean="0"/>
              <a:t>Schools are encouraged to keep a copy of their offline survey response for their own records</a:t>
            </a:r>
          </a:p>
          <a:p>
            <a:r>
              <a:rPr lang="en-US" dirty="0" smtClean="0"/>
              <a:t>The online survey must be completed in full in one session (it can’t be saved and returned to at a later date)</a:t>
            </a:r>
          </a:p>
          <a:p>
            <a:r>
              <a:rPr lang="en-US" dirty="0" smtClean="0"/>
              <a:t>In September, each school will receive a electronic version of their responses</a:t>
            </a:r>
            <a:endParaRPr lang="en-GB" dirty="0"/>
          </a:p>
        </p:txBody>
      </p:sp>
    </p:spTree>
    <p:extLst>
      <p:ext uri="{BB962C8B-B14F-4D97-AF65-F5344CB8AC3E}">
        <p14:creationId xmlns:p14="http://schemas.microsoft.com/office/powerpoint/2010/main" val="4040315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3" name="Content Placeholder 2"/>
          <p:cNvSpPr>
            <a:spLocks noGrp="1"/>
          </p:cNvSpPr>
          <p:nvPr>
            <p:ph idx="1"/>
          </p:nvPr>
        </p:nvSpPr>
        <p:spPr/>
        <p:txBody>
          <a:bodyPr/>
          <a:lstStyle/>
          <a:p>
            <a:r>
              <a:rPr lang="en-GB" dirty="0" smtClean="0"/>
              <a:t>Survey outcomes will analysed and mapped in July to provide a visual representation of parental engagement across Bradford</a:t>
            </a:r>
          </a:p>
          <a:p>
            <a:r>
              <a:rPr lang="en-GB" dirty="0" smtClean="0"/>
              <a:t>A summary report will prepared for the Opportunity Area Board and working group looking at parental engagement in July</a:t>
            </a:r>
          </a:p>
          <a:p>
            <a:r>
              <a:rPr lang="en-GB" b="1" dirty="0" smtClean="0"/>
              <a:t>This will inform further investment by the Opportunity Area to support Bradford schools to develop parental engagement</a:t>
            </a:r>
            <a:endParaRPr lang="en-GB" b="1" dirty="0"/>
          </a:p>
        </p:txBody>
      </p:sp>
    </p:spTree>
    <p:extLst>
      <p:ext uri="{BB962C8B-B14F-4D97-AF65-F5344CB8AC3E}">
        <p14:creationId xmlns:p14="http://schemas.microsoft.com/office/powerpoint/2010/main" val="1741039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656</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Parental engagement survey</vt:lpstr>
      <vt:lpstr>The task</vt:lpstr>
      <vt:lpstr>The survey</vt:lpstr>
      <vt:lpstr>Caution</vt:lpstr>
      <vt:lpstr>The survey</vt:lpstr>
      <vt:lpstr>Scaled responses</vt:lpstr>
      <vt:lpstr>Resources</vt:lpstr>
      <vt:lpstr>Completing the survey</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Parental engagement survey</dc:title>
  <dc:creator>Paul Butler</dc:creator>
  <cp:lastModifiedBy>Paul Butler</cp:lastModifiedBy>
  <cp:revision>6</cp:revision>
  <dcterms:created xsi:type="dcterms:W3CDTF">2019-06-04T09:36:56Z</dcterms:created>
  <dcterms:modified xsi:type="dcterms:W3CDTF">2019-06-04T12:02:27Z</dcterms:modified>
</cp:coreProperties>
</file>